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62" r:id="rId21"/>
    <p:sldId id="276" r:id="rId22"/>
    <p:sldId id="277" r:id="rId23"/>
    <p:sldId id="278" r:id="rId2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47CC1391-41C4-4F75-A762-8B701C669024}" type="datetimeFigureOut">
              <a:rPr lang="nl-NL" smtClean="0"/>
              <a:t>15-5-2013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67CE1D-9607-49EA-AB9E-800D226E0EDB}" type="slidenum">
              <a:rPr lang="nl-NL" smtClean="0"/>
              <a:t>‹nr.›</a:t>
            </a:fld>
            <a:endParaRPr lang="nl-NL"/>
          </a:p>
        </p:txBody>
      </p:sp>
    </p:spTree>
    <p:extLst>
      <p:ext uri="{BB962C8B-B14F-4D97-AF65-F5344CB8AC3E}">
        <p14:creationId xmlns:p14="http://schemas.microsoft.com/office/powerpoint/2010/main" val="1094481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7CC1391-41C4-4F75-A762-8B701C669024}" type="datetimeFigureOut">
              <a:rPr lang="nl-NL" smtClean="0"/>
              <a:t>15-5-2013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67CE1D-9607-49EA-AB9E-800D226E0EDB}" type="slidenum">
              <a:rPr lang="nl-NL" smtClean="0"/>
              <a:t>‹nr.›</a:t>
            </a:fld>
            <a:endParaRPr lang="nl-NL"/>
          </a:p>
        </p:txBody>
      </p:sp>
    </p:spTree>
    <p:extLst>
      <p:ext uri="{BB962C8B-B14F-4D97-AF65-F5344CB8AC3E}">
        <p14:creationId xmlns:p14="http://schemas.microsoft.com/office/powerpoint/2010/main" val="86409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7CC1391-41C4-4F75-A762-8B701C669024}" type="datetimeFigureOut">
              <a:rPr lang="nl-NL" smtClean="0"/>
              <a:t>15-5-2013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67CE1D-9607-49EA-AB9E-800D226E0EDB}" type="slidenum">
              <a:rPr lang="nl-NL" smtClean="0"/>
              <a:t>‹nr.›</a:t>
            </a:fld>
            <a:endParaRPr lang="nl-NL"/>
          </a:p>
        </p:txBody>
      </p:sp>
    </p:spTree>
    <p:extLst>
      <p:ext uri="{BB962C8B-B14F-4D97-AF65-F5344CB8AC3E}">
        <p14:creationId xmlns:p14="http://schemas.microsoft.com/office/powerpoint/2010/main" val="1562709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7CC1391-41C4-4F75-A762-8B701C669024}" type="datetimeFigureOut">
              <a:rPr lang="nl-NL" smtClean="0"/>
              <a:t>15-5-2013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67CE1D-9607-49EA-AB9E-800D226E0EDB}" type="slidenum">
              <a:rPr lang="nl-NL" smtClean="0"/>
              <a:t>‹nr.›</a:t>
            </a:fld>
            <a:endParaRPr lang="nl-NL"/>
          </a:p>
        </p:txBody>
      </p:sp>
    </p:spTree>
    <p:extLst>
      <p:ext uri="{BB962C8B-B14F-4D97-AF65-F5344CB8AC3E}">
        <p14:creationId xmlns:p14="http://schemas.microsoft.com/office/powerpoint/2010/main" val="2997028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47CC1391-41C4-4F75-A762-8B701C669024}" type="datetimeFigureOut">
              <a:rPr lang="nl-NL" smtClean="0"/>
              <a:t>15-5-2013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67CE1D-9607-49EA-AB9E-800D226E0EDB}" type="slidenum">
              <a:rPr lang="nl-NL" smtClean="0"/>
              <a:t>‹nr.›</a:t>
            </a:fld>
            <a:endParaRPr lang="nl-NL"/>
          </a:p>
        </p:txBody>
      </p:sp>
    </p:spTree>
    <p:extLst>
      <p:ext uri="{BB962C8B-B14F-4D97-AF65-F5344CB8AC3E}">
        <p14:creationId xmlns:p14="http://schemas.microsoft.com/office/powerpoint/2010/main" val="3335625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47CC1391-41C4-4F75-A762-8B701C669024}" type="datetimeFigureOut">
              <a:rPr lang="nl-NL" smtClean="0"/>
              <a:t>15-5-2013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C67CE1D-9607-49EA-AB9E-800D226E0EDB}" type="slidenum">
              <a:rPr lang="nl-NL" smtClean="0"/>
              <a:t>‹nr.›</a:t>
            </a:fld>
            <a:endParaRPr lang="nl-NL"/>
          </a:p>
        </p:txBody>
      </p:sp>
    </p:spTree>
    <p:extLst>
      <p:ext uri="{BB962C8B-B14F-4D97-AF65-F5344CB8AC3E}">
        <p14:creationId xmlns:p14="http://schemas.microsoft.com/office/powerpoint/2010/main" val="2467279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47CC1391-41C4-4F75-A762-8B701C669024}" type="datetimeFigureOut">
              <a:rPr lang="nl-NL" smtClean="0"/>
              <a:t>15-5-2013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C67CE1D-9607-49EA-AB9E-800D226E0EDB}" type="slidenum">
              <a:rPr lang="nl-NL" smtClean="0"/>
              <a:t>‹nr.›</a:t>
            </a:fld>
            <a:endParaRPr lang="nl-NL"/>
          </a:p>
        </p:txBody>
      </p:sp>
    </p:spTree>
    <p:extLst>
      <p:ext uri="{BB962C8B-B14F-4D97-AF65-F5344CB8AC3E}">
        <p14:creationId xmlns:p14="http://schemas.microsoft.com/office/powerpoint/2010/main" val="789577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47CC1391-41C4-4F75-A762-8B701C669024}" type="datetimeFigureOut">
              <a:rPr lang="nl-NL" smtClean="0"/>
              <a:t>15-5-2013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C67CE1D-9607-49EA-AB9E-800D226E0EDB}" type="slidenum">
              <a:rPr lang="nl-NL" smtClean="0"/>
              <a:t>‹nr.›</a:t>
            </a:fld>
            <a:endParaRPr lang="nl-NL"/>
          </a:p>
        </p:txBody>
      </p:sp>
    </p:spTree>
    <p:extLst>
      <p:ext uri="{BB962C8B-B14F-4D97-AF65-F5344CB8AC3E}">
        <p14:creationId xmlns:p14="http://schemas.microsoft.com/office/powerpoint/2010/main" val="3668391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7CC1391-41C4-4F75-A762-8B701C669024}" type="datetimeFigureOut">
              <a:rPr lang="nl-NL" smtClean="0"/>
              <a:t>15-5-2013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C67CE1D-9607-49EA-AB9E-800D226E0EDB}" type="slidenum">
              <a:rPr lang="nl-NL" smtClean="0"/>
              <a:t>‹nr.›</a:t>
            </a:fld>
            <a:endParaRPr lang="nl-NL"/>
          </a:p>
        </p:txBody>
      </p:sp>
    </p:spTree>
    <p:extLst>
      <p:ext uri="{BB962C8B-B14F-4D97-AF65-F5344CB8AC3E}">
        <p14:creationId xmlns:p14="http://schemas.microsoft.com/office/powerpoint/2010/main" val="2433175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47CC1391-41C4-4F75-A762-8B701C669024}" type="datetimeFigureOut">
              <a:rPr lang="nl-NL" smtClean="0"/>
              <a:t>15-5-2013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C67CE1D-9607-49EA-AB9E-800D226E0EDB}" type="slidenum">
              <a:rPr lang="nl-NL" smtClean="0"/>
              <a:t>‹nr.›</a:t>
            </a:fld>
            <a:endParaRPr lang="nl-NL"/>
          </a:p>
        </p:txBody>
      </p:sp>
    </p:spTree>
    <p:extLst>
      <p:ext uri="{BB962C8B-B14F-4D97-AF65-F5344CB8AC3E}">
        <p14:creationId xmlns:p14="http://schemas.microsoft.com/office/powerpoint/2010/main" val="1707297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47CC1391-41C4-4F75-A762-8B701C669024}" type="datetimeFigureOut">
              <a:rPr lang="nl-NL" smtClean="0"/>
              <a:t>15-5-2013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C67CE1D-9607-49EA-AB9E-800D226E0EDB}" type="slidenum">
              <a:rPr lang="nl-NL" smtClean="0"/>
              <a:t>‹nr.›</a:t>
            </a:fld>
            <a:endParaRPr lang="nl-NL"/>
          </a:p>
        </p:txBody>
      </p:sp>
    </p:spTree>
    <p:extLst>
      <p:ext uri="{BB962C8B-B14F-4D97-AF65-F5344CB8AC3E}">
        <p14:creationId xmlns:p14="http://schemas.microsoft.com/office/powerpoint/2010/main" val="3409088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C1391-41C4-4F75-A762-8B701C669024}" type="datetimeFigureOut">
              <a:rPr lang="nl-NL" smtClean="0"/>
              <a:t>15-5-2013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7CE1D-9607-49EA-AB9E-800D226E0EDB}" type="slidenum">
              <a:rPr lang="nl-NL" smtClean="0"/>
              <a:t>‹nr.›</a:t>
            </a:fld>
            <a:endParaRPr lang="nl-NL"/>
          </a:p>
        </p:txBody>
      </p:sp>
    </p:spTree>
    <p:extLst>
      <p:ext uri="{BB962C8B-B14F-4D97-AF65-F5344CB8AC3E}">
        <p14:creationId xmlns:p14="http://schemas.microsoft.com/office/powerpoint/2010/main" val="3991843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1700808"/>
            <a:ext cx="7848872" cy="2088232"/>
          </a:xfrm>
        </p:spPr>
        <p:txBody>
          <a:bodyPr/>
          <a:lstStyle/>
          <a:p>
            <a:r>
              <a:rPr lang="nl-NL" dirty="0" smtClean="0"/>
              <a:t>De </a:t>
            </a:r>
            <a:r>
              <a:rPr lang="nl-NL" dirty="0" err="1" smtClean="0"/>
              <a:t>twintigte</a:t>
            </a:r>
            <a:r>
              <a:rPr lang="nl-NL" dirty="0" smtClean="0"/>
              <a:t> eeuw </a:t>
            </a:r>
            <a:br>
              <a:rPr lang="nl-NL" dirty="0" smtClean="0"/>
            </a:br>
            <a:r>
              <a:rPr lang="nl-NL" dirty="0" smtClean="0"/>
              <a:t>1900 – 1919 </a:t>
            </a:r>
            <a:endParaRPr lang="nl-NL" dirty="0"/>
          </a:p>
        </p:txBody>
      </p:sp>
    </p:spTree>
    <p:extLst>
      <p:ext uri="{BB962C8B-B14F-4D97-AF65-F5344CB8AC3E}">
        <p14:creationId xmlns:p14="http://schemas.microsoft.com/office/powerpoint/2010/main" val="375356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tresoar.nl/educatie/woningwet/W1/Foto/Oude%20kalksteeg%20Lwdn%201925%20%20pomp%2016351.jpg"/>
          <p:cNvPicPr>
            <a:picLocks noChangeAspect="1" noChangeArrowheads="1"/>
          </p:cNvPicPr>
          <p:nvPr/>
        </p:nvPicPr>
        <p:blipFill>
          <a:blip r:embed="rId2" cstate="print"/>
          <a:srcRect/>
          <a:stretch>
            <a:fillRect/>
          </a:stretch>
        </p:blipFill>
        <p:spPr bwMode="auto">
          <a:xfrm>
            <a:off x="1194826" y="836712"/>
            <a:ext cx="7055344" cy="5112568"/>
          </a:xfrm>
          <a:prstGeom prst="rect">
            <a:avLst/>
          </a:prstGeom>
          <a:noFill/>
        </p:spPr>
      </p:pic>
    </p:spTree>
    <p:extLst>
      <p:ext uri="{BB962C8B-B14F-4D97-AF65-F5344CB8AC3E}">
        <p14:creationId xmlns:p14="http://schemas.microsoft.com/office/powerpoint/2010/main" val="4015445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dbnl.org/tekst/lint011gesc04_01/lint011gesc04ill62.gif"/>
          <p:cNvPicPr>
            <a:picLocks noChangeAspect="1" noChangeArrowheads="1"/>
          </p:cNvPicPr>
          <p:nvPr/>
        </p:nvPicPr>
        <p:blipFill>
          <a:blip r:embed="rId2" cstate="print"/>
          <a:srcRect/>
          <a:stretch>
            <a:fillRect/>
          </a:stretch>
        </p:blipFill>
        <p:spPr bwMode="auto">
          <a:xfrm>
            <a:off x="2267744" y="188640"/>
            <a:ext cx="4752528" cy="6474460"/>
          </a:xfrm>
          <a:prstGeom prst="rect">
            <a:avLst/>
          </a:prstGeom>
          <a:noFill/>
        </p:spPr>
      </p:pic>
    </p:spTree>
    <p:extLst>
      <p:ext uri="{BB962C8B-B14F-4D97-AF65-F5344CB8AC3E}">
        <p14:creationId xmlns:p14="http://schemas.microsoft.com/office/powerpoint/2010/main" val="24794597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isgeschiedenis.nl/images/sized/images/uploads/Midnight_at_the_glassworks2_thumb-610x330.jpg"/>
          <p:cNvPicPr>
            <a:picLocks noChangeAspect="1" noChangeArrowheads="1"/>
          </p:cNvPicPr>
          <p:nvPr/>
        </p:nvPicPr>
        <p:blipFill>
          <a:blip r:embed="rId2" cstate="print"/>
          <a:srcRect/>
          <a:stretch>
            <a:fillRect/>
          </a:stretch>
        </p:blipFill>
        <p:spPr bwMode="auto">
          <a:xfrm>
            <a:off x="565737" y="1124744"/>
            <a:ext cx="8119447" cy="4392488"/>
          </a:xfrm>
          <a:prstGeom prst="rect">
            <a:avLst/>
          </a:prstGeom>
          <a:noFill/>
        </p:spPr>
      </p:pic>
    </p:spTree>
    <p:extLst>
      <p:ext uri="{BB962C8B-B14F-4D97-AF65-F5344CB8AC3E}">
        <p14:creationId xmlns:p14="http://schemas.microsoft.com/office/powerpoint/2010/main" val="326429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t1.gstatic.com/images?q=tbn:ANd9GcQgGATwGqp2jswz9GkBHjK8ypHUd1qzBwYj9vhk5DB7MLloyREuKg"/>
          <p:cNvPicPr>
            <a:picLocks noChangeAspect="1" noChangeArrowheads="1"/>
          </p:cNvPicPr>
          <p:nvPr/>
        </p:nvPicPr>
        <p:blipFill>
          <a:blip r:embed="rId2" cstate="print"/>
          <a:srcRect/>
          <a:stretch>
            <a:fillRect/>
          </a:stretch>
        </p:blipFill>
        <p:spPr bwMode="auto">
          <a:xfrm>
            <a:off x="251520" y="260648"/>
            <a:ext cx="4781897" cy="4001179"/>
          </a:xfrm>
          <a:prstGeom prst="rect">
            <a:avLst/>
          </a:prstGeom>
          <a:noFill/>
        </p:spPr>
      </p:pic>
      <p:pic>
        <p:nvPicPr>
          <p:cNvPr id="5" name="Picture 4" descr="http://www.schoolbieb.nl/uploadedImages/images/DOSSIERS%20PO/Geschiedenis/14210.jpg"/>
          <p:cNvPicPr>
            <a:picLocks noChangeAspect="1" noChangeArrowheads="1"/>
          </p:cNvPicPr>
          <p:nvPr/>
        </p:nvPicPr>
        <p:blipFill>
          <a:blip r:embed="rId3" cstate="print"/>
          <a:srcRect/>
          <a:stretch>
            <a:fillRect/>
          </a:stretch>
        </p:blipFill>
        <p:spPr bwMode="auto">
          <a:xfrm>
            <a:off x="3419872" y="2636912"/>
            <a:ext cx="4986164" cy="3594321"/>
          </a:xfrm>
          <a:prstGeom prst="rect">
            <a:avLst/>
          </a:prstGeom>
          <a:noFill/>
        </p:spPr>
      </p:pic>
    </p:spTree>
    <p:extLst>
      <p:ext uri="{BB962C8B-B14F-4D97-AF65-F5344CB8AC3E}">
        <p14:creationId xmlns:p14="http://schemas.microsoft.com/office/powerpoint/2010/main" val="1293036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mtClean="0"/>
              <a:t>Revolutie</a:t>
            </a:r>
            <a:endParaRPr lang="nl-NL" dirty="0"/>
          </a:p>
        </p:txBody>
      </p:sp>
      <p:sp>
        <p:nvSpPr>
          <p:cNvPr id="7" name="Tijdelijke aanduiding voor inhoud 2"/>
          <p:cNvSpPr txBox="1">
            <a:spLocks/>
          </p:cNvSpPr>
          <p:nvPr/>
        </p:nvSpPr>
        <p:spPr>
          <a:xfrm>
            <a:off x="457200" y="1600200"/>
            <a:ext cx="8229600" cy="4525963"/>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dirty="0" err="1" smtClean="0"/>
              <a:t>Ferdinand</a:t>
            </a:r>
            <a:r>
              <a:rPr lang="nl-NL" dirty="0" smtClean="0"/>
              <a:t> Domela Nieuwenhuis eerste socialist in de Tweede Kamer, hij wil een revolutie als er te weinig voor de arbeiders wordt gedaan.</a:t>
            </a:r>
          </a:p>
          <a:p>
            <a:r>
              <a:rPr lang="nl-NL" dirty="0" smtClean="0"/>
              <a:t>Pieter Jelles Troelstra vond een revolutie te ver gaan en richt de SDAP op</a:t>
            </a:r>
          </a:p>
          <a:p>
            <a:r>
              <a:rPr lang="nl-NL" dirty="0" smtClean="0"/>
              <a:t>In 1918 riep Troelstra na onrust in Europa toch de revolutie uit maar er was te weinig steun en Troelstra moest toegeven dat een revolutie niet de manier was om de positie van de arbeiders te verbeteren.</a:t>
            </a:r>
            <a:endParaRPr lang="nl-NL" dirty="0"/>
          </a:p>
        </p:txBody>
      </p:sp>
    </p:spTree>
    <p:extLst>
      <p:ext uri="{BB962C8B-B14F-4D97-AF65-F5344CB8AC3E}">
        <p14:creationId xmlns:p14="http://schemas.microsoft.com/office/powerpoint/2010/main" val="2345572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thumb/7/72/Domela_nieuwenhuis.jpg/264px-Domela_nieuwenhuis.jpg"/>
          <p:cNvPicPr>
            <a:picLocks noChangeAspect="1" noChangeArrowheads="1"/>
          </p:cNvPicPr>
          <p:nvPr/>
        </p:nvPicPr>
        <p:blipFill>
          <a:blip r:embed="rId2" cstate="print"/>
          <a:srcRect/>
          <a:stretch>
            <a:fillRect/>
          </a:stretch>
        </p:blipFill>
        <p:spPr bwMode="auto">
          <a:xfrm>
            <a:off x="467544" y="404664"/>
            <a:ext cx="2949966" cy="4078552"/>
          </a:xfrm>
          <a:prstGeom prst="rect">
            <a:avLst/>
          </a:prstGeom>
          <a:noFill/>
        </p:spPr>
      </p:pic>
      <p:pic>
        <p:nvPicPr>
          <p:cNvPr id="5" name="Picture 4" descr="http://www.historici.nl/Onderzoek/Projecten/BWN/lemmata/bwn1/images/TROELSTRA.jpg"/>
          <p:cNvPicPr>
            <a:picLocks noChangeAspect="1" noChangeArrowheads="1"/>
          </p:cNvPicPr>
          <p:nvPr/>
        </p:nvPicPr>
        <p:blipFill>
          <a:blip r:embed="rId3" cstate="print"/>
          <a:srcRect/>
          <a:stretch>
            <a:fillRect/>
          </a:stretch>
        </p:blipFill>
        <p:spPr bwMode="auto">
          <a:xfrm>
            <a:off x="5868144" y="836712"/>
            <a:ext cx="2808312" cy="4118857"/>
          </a:xfrm>
          <a:prstGeom prst="rect">
            <a:avLst/>
          </a:prstGeom>
          <a:noFill/>
        </p:spPr>
      </p:pic>
      <p:sp>
        <p:nvSpPr>
          <p:cNvPr id="2" name="Tekstvak 1"/>
          <p:cNvSpPr txBox="1"/>
          <p:nvPr/>
        </p:nvSpPr>
        <p:spPr>
          <a:xfrm>
            <a:off x="251520" y="4581128"/>
            <a:ext cx="8784976" cy="954107"/>
          </a:xfrm>
          <a:prstGeom prst="rect">
            <a:avLst/>
          </a:prstGeom>
          <a:noFill/>
        </p:spPr>
        <p:txBody>
          <a:bodyPr wrap="square" rtlCol="0">
            <a:spAutoFit/>
          </a:bodyPr>
          <a:lstStyle/>
          <a:p>
            <a:r>
              <a:rPr lang="nl-NL" sz="2800" dirty="0" err="1" smtClean="0"/>
              <a:t>Ferdinand</a:t>
            </a:r>
            <a:r>
              <a:rPr lang="nl-NL" sz="2800" dirty="0" smtClean="0"/>
              <a:t> Domela Nieuwenhuis </a:t>
            </a:r>
            <a:endParaRPr lang="nl-NL" sz="2800" dirty="0"/>
          </a:p>
          <a:p>
            <a:r>
              <a:rPr lang="nl-NL" sz="2800" dirty="0" smtClean="0"/>
              <a:t>						Pieter Jelles Troelstra</a:t>
            </a:r>
            <a:endParaRPr lang="nl-NL" sz="2800" dirty="0"/>
          </a:p>
        </p:txBody>
      </p:sp>
    </p:spTree>
    <p:extLst>
      <p:ext uri="{BB962C8B-B14F-4D97-AF65-F5344CB8AC3E}">
        <p14:creationId xmlns:p14="http://schemas.microsoft.com/office/powerpoint/2010/main" val="1442453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mtClean="0"/>
              <a:t>Samen sterk!</a:t>
            </a:r>
            <a:endParaRPr lang="nl-NL" dirty="0"/>
          </a:p>
        </p:txBody>
      </p:sp>
      <p:sp>
        <p:nvSpPr>
          <p:cNvPr id="9" name="Tijdelijke aanduiding voor inhoud 2"/>
          <p:cNvSpPr txBox="1">
            <a:spLocks/>
          </p:cNvSpPr>
          <p:nvPr/>
        </p:nvSpPr>
        <p:spPr>
          <a:xfrm>
            <a:off x="457200" y="1600200"/>
            <a:ext cx="8229600" cy="4525963"/>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mtClean="0"/>
              <a:t>Arbeiders die protesteren tegen lage lonen of slechte werkomstandigheden kregen vaak ontslag</a:t>
            </a:r>
          </a:p>
          <a:p>
            <a:r>
              <a:rPr lang="nl-NL" smtClean="0"/>
              <a:t>Samenwerking tussen arbeiders in vakbonden maakte een protest sterker</a:t>
            </a:r>
          </a:p>
          <a:p>
            <a:r>
              <a:rPr lang="nl-NL" smtClean="0"/>
              <a:t>Vakbonden zorgden voor stakingsuitkering en ziekte uitkering</a:t>
            </a:r>
          </a:p>
          <a:p>
            <a:r>
              <a:rPr lang="nl-NL" smtClean="0"/>
              <a:t>Eerste moderne vakbond: Algemene Nederlandse Diamantwerkers Bond (ANDB)</a:t>
            </a:r>
          </a:p>
          <a:p>
            <a:r>
              <a:rPr lang="nl-NL" smtClean="0"/>
              <a:t>Huidige vakbonden FNV en CNV</a:t>
            </a:r>
            <a:endParaRPr lang="nl-NL" dirty="0"/>
          </a:p>
        </p:txBody>
      </p:sp>
    </p:spTree>
    <p:extLst>
      <p:ext uri="{BB962C8B-B14F-4D97-AF65-F5344CB8AC3E}">
        <p14:creationId xmlns:p14="http://schemas.microsoft.com/office/powerpoint/2010/main" val="405235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1.gstatic.com/images?q=tbn:ANd9GcTvZ280oQnKH8uWlfGJEEdtPEZ3cQfSmp4Dj79GqkYW3DJ_TUU1Sg"/>
          <p:cNvPicPr>
            <a:picLocks noChangeAspect="1" noChangeArrowheads="1"/>
          </p:cNvPicPr>
          <p:nvPr/>
        </p:nvPicPr>
        <p:blipFill>
          <a:blip r:embed="rId2" cstate="print"/>
          <a:srcRect/>
          <a:stretch>
            <a:fillRect/>
          </a:stretch>
        </p:blipFill>
        <p:spPr bwMode="auto">
          <a:xfrm>
            <a:off x="4860032" y="619796"/>
            <a:ext cx="3807446" cy="5358629"/>
          </a:xfrm>
          <a:prstGeom prst="rect">
            <a:avLst/>
          </a:prstGeom>
          <a:noFill/>
        </p:spPr>
      </p:pic>
      <p:pic>
        <p:nvPicPr>
          <p:cNvPr id="5" name="Picture 4" descr="http://t0.gstatic.com/images?q=tbn:ANd9GcQG7ofHEdl4CIJCRxXzVbMF5GToEgrOIKkx60fCTopFTlxjEM11gg"/>
          <p:cNvPicPr>
            <a:picLocks noChangeAspect="1" noChangeArrowheads="1"/>
          </p:cNvPicPr>
          <p:nvPr/>
        </p:nvPicPr>
        <p:blipFill>
          <a:blip r:embed="rId3" cstate="print"/>
          <a:srcRect/>
          <a:stretch>
            <a:fillRect/>
          </a:stretch>
        </p:blipFill>
        <p:spPr bwMode="auto">
          <a:xfrm>
            <a:off x="479410" y="548679"/>
            <a:ext cx="3989467" cy="5464739"/>
          </a:xfrm>
          <a:prstGeom prst="rect">
            <a:avLst/>
          </a:prstGeom>
          <a:noFill/>
        </p:spPr>
      </p:pic>
    </p:spTree>
    <p:extLst>
      <p:ext uri="{BB962C8B-B14F-4D97-AF65-F5344CB8AC3E}">
        <p14:creationId xmlns:p14="http://schemas.microsoft.com/office/powerpoint/2010/main" val="3601318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mtClean="0"/>
              <a:t>Sociale kwestie</a:t>
            </a:r>
            <a:endParaRPr lang="nl-NL" dirty="0"/>
          </a:p>
        </p:txBody>
      </p:sp>
      <p:sp>
        <p:nvSpPr>
          <p:cNvPr id="3" name="Tijdelijke aanduiding voor inhoud 2"/>
          <p:cNvSpPr txBox="1">
            <a:spLocks/>
          </p:cNvSpPr>
          <p:nvPr/>
        </p:nvSpPr>
        <p:spPr>
          <a:xfrm>
            <a:off x="457200" y="1600200"/>
            <a:ext cx="8229600" cy="4525963"/>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mtClean="0"/>
              <a:t>Sociale kwestie: discussie over wat er moest worden gedaan aan de slechte leef- en arbeidsomstandigheden van arbeiders eind 19</a:t>
            </a:r>
            <a:r>
              <a:rPr lang="nl-NL" baseline="30000" smtClean="0"/>
              <a:t>e</a:t>
            </a:r>
            <a:r>
              <a:rPr lang="nl-NL" smtClean="0"/>
              <a:t> en begin 20</a:t>
            </a:r>
            <a:r>
              <a:rPr lang="nl-NL" baseline="30000" smtClean="0"/>
              <a:t>e</a:t>
            </a:r>
            <a:r>
              <a:rPr lang="nl-NL" smtClean="0"/>
              <a:t> eeuw</a:t>
            </a:r>
          </a:p>
          <a:p>
            <a:r>
              <a:rPr lang="nl-NL" smtClean="0"/>
              <a:t>Sociale wetten om het leven van arbeiders te verbeteren</a:t>
            </a:r>
          </a:p>
          <a:p>
            <a:pPr>
              <a:buFontTx/>
              <a:buChar char="-"/>
            </a:pPr>
            <a:r>
              <a:rPr lang="nl-NL" smtClean="0"/>
              <a:t>Verbod op kinderarbeid</a:t>
            </a:r>
          </a:p>
          <a:p>
            <a:pPr>
              <a:buFontTx/>
              <a:buChar char="-"/>
            </a:pPr>
            <a:r>
              <a:rPr lang="nl-NL" smtClean="0"/>
              <a:t>Leerplicht</a:t>
            </a:r>
          </a:p>
          <a:p>
            <a:pPr>
              <a:buFontTx/>
              <a:buChar char="-"/>
            </a:pPr>
            <a:r>
              <a:rPr lang="nl-NL" smtClean="0"/>
              <a:t>Woning wetten</a:t>
            </a:r>
          </a:p>
          <a:p>
            <a:pPr>
              <a:buFontTx/>
              <a:buChar char="-"/>
            </a:pPr>
            <a:r>
              <a:rPr lang="nl-NL" smtClean="0"/>
              <a:t>Veiligheidswet</a:t>
            </a:r>
          </a:p>
          <a:p>
            <a:pPr>
              <a:buFontTx/>
              <a:buChar char="-"/>
            </a:pPr>
            <a:r>
              <a:rPr lang="nl-NL" smtClean="0"/>
              <a:t>Arbeidsduurwet</a:t>
            </a:r>
            <a:endParaRPr lang="nl-NL" dirty="0"/>
          </a:p>
        </p:txBody>
      </p:sp>
    </p:spTree>
    <p:extLst>
      <p:ext uri="{BB962C8B-B14F-4D97-AF65-F5344CB8AC3E}">
        <p14:creationId xmlns:p14="http://schemas.microsoft.com/office/powerpoint/2010/main" val="4153689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entoen.nu/media/vrouwenkiesrecht.jpg"/>
          <p:cNvPicPr>
            <a:picLocks noChangeAspect="1" noChangeArrowheads="1"/>
          </p:cNvPicPr>
          <p:nvPr/>
        </p:nvPicPr>
        <p:blipFill>
          <a:blip r:embed="rId2" cstate="print"/>
          <a:srcRect/>
          <a:stretch>
            <a:fillRect/>
          </a:stretch>
        </p:blipFill>
        <p:spPr bwMode="auto">
          <a:xfrm>
            <a:off x="5457974" y="713304"/>
            <a:ext cx="3332133" cy="4222398"/>
          </a:xfrm>
          <a:prstGeom prst="rect">
            <a:avLst/>
          </a:prstGeom>
          <a:noFill/>
        </p:spPr>
      </p:pic>
      <p:sp>
        <p:nvSpPr>
          <p:cNvPr id="5" name="Tijdelijke aanduiding voor inhoud 2"/>
          <p:cNvSpPr txBox="1">
            <a:spLocks/>
          </p:cNvSpPr>
          <p:nvPr/>
        </p:nvSpPr>
        <p:spPr>
          <a:xfrm>
            <a:off x="474858" y="581681"/>
            <a:ext cx="4673206" cy="572763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dirty="0" smtClean="0"/>
              <a:t>Vrije Vrouwenvereniging (VVV) o.l.v. Wilhelmina </a:t>
            </a:r>
            <a:r>
              <a:rPr lang="nl-NL" dirty="0" err="1" smtClean="0"/>
              <a:t>Drucker</a:t>
            </a:r>
            <a:r>
              <a:rPr lang="nl-NL" dirty="0" smtClean="0"/>
              <a:t> streefde naar meer politieke invloed van vrouwen</a:t>
            </a:r>
          </a:p>
          <a:p>
            <a:r>
              <a:rPr lang="nl-NL" dirty="0" smtClean="0"/>
              <a:t>Vereniging voor Vrouwenkiesrecht (</a:t>
            </a:r>
            <a:r>
              <a:rPr lang="nl-NL" dirty="0" err="1" smtClean="0"/>
              <a:t>VvVK</a:t>
            </a:r>
            <a:r>
              <a:rPr lang="nl-NL" dirty="0" smtClean="0"/>
              <a:t> 1893) met als voorzitter vanaf 1903 Aletta Jacobs</a:t>
            </a:r>
          </a:p>
          <a:p>
            <a:r>
              <a:rPr lang="nl-NL" dirty="0" smtClean="0"/>
              <a:t>Vanaf 1919 actief kiesrecht voor vrouwen</a:t>
            </a:r>
            <a:endParaRPr lang="nl-NL" dirty="0"/>
          </a:p>
        </p:txBody>
      </p:sp>
    </p:spTree>
    <p:extLst>
      <p:ext uri="{BB962C8B-B14F-4D97-AF65-F5344CB8AC3E}">
        <p14:creationId xmlns:p14="http://schemas.microsoft.com/office/powerpoint/2010/main" val="1134708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Situatie rond 1900</a:t>
            </a:r>
            <a:endParaRPr lang="nl-NL" dirty="0"/>
          </a:p>
        </p:txBody>
      </p:sp>
      <p:sp>
        <p:nvSpPr>
          <p:cNvPr id="3" name="Tijdelijke aanduiding voor inhoud 2"/>
          <p:cNvSpPr>
            <a:spLocks noGrp="1"/>
          </p:cNvSpPr>
          <p:nvPr>
            <p:ph idx="1"/>
          </p:nvPr>
        </p:nvSpPr>
        <p:spPr>
          <a:xfrm>
            <a:off x="457200" y="1600200"/>
            <a:ext cx="4978896" cy="4525963"/>
          </a:xfrm>
        </p:spPr>
        <p:txBody>
          <a:bodyPr>
            <a:normAutofit fontScale="92500" lnSpcReduction="10000"/>
          </a:bodyPr>
          <a:lstStyle/>
          <a:p>
            <a:r>
              <a:rPr lang="nl-NL" dirty="0" smtClean="0"/>
              <a:t>Optimisme bij begin van nieuwe eeuw</a:t>
            </a:r>
          </a:p>
          <a:p>
            <a:r>
              <a:rPr lang="nl-NL" dirty="0" smtClean="0"/>
              <a:t>Nieuwe uitvindingen </a:t>
            </a:r>
          </a:p>
          <a:p>
            <a:r>
              <a:rPr lang="nl-NL" dirty="0" smtClean="0"/>
              <a:t>Sociale wetten</a:t>
            </a:r>
          </a:p>
          <a:p>
            <a:r>
              <a:rPr lang="nl-NL" dirty="0" smtClean="0"/>
              <a:t>Opkomend nationalisme</a:t>
            </a:r>
          </a:p>
          <a:p>
            <a:r>
              <a:rPr lang="nl-NL" dirty="0" smtClean="0"/>
              <a:t>Opkomend socialisme</a:t>
            </a:r>
          </a:p>
          <a:p>
            <a:r>
              <a:rPr lang="nl-NL" dirty="0" smtClean="0"/>
              <a:t>1</a:t>
            </a:r>
            <a:r>
              <a:rPr lang="nl-NL" baseline="30000" dirty="0" smtClean="0"/>
              <a:t>e</a:t>
            </a:r>
            <a:r>
              <a:rPr lang="nl-NL" dirty="0" smtClean="0"/>
              <a:t> Feministische golf</a:t>
            </a:r>
          </a:p>
          <a:p>
            <a:r>
              <a:rPr lang="nl-NL" dirty="0" smtClean="0"/>
              <a:t>De verzuiling komt eraan</a:t>
            </a:r>
          </a:p>
          <a:p>
            <a:r>
              <a:rPr lang="nl-NL" dirty="0" smtClean="0"/>
              <a:t>Industrialisatie zet door</a:t>
            </a:r>
          </a:p>
          <a:p>
            <a:endParaRPr lang="nl-NL" dirty="0" smtClean="0"/>
          </a:p>
          <a:p>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731251"/>
            <a:ext cx="3123754" cy="4694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148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460" y="980728"/>
            <a:ext cx="5448267"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normAutofit/>
          </a:bodyPr>
          <a:lstStyle/>
          <a:p>
            <a:r>
              <a:rPr lang="nl-NL" dirty="0" smtClean="0"/>
              <a:t>De verzuiling </a:t>
            </a:r>
            <a:endParaRPr lang="nl-NL" dirty="0"/>
          </a:p>
        </p:txBody>
      </p:sp>
      <p:sp>
        <p:nvSpPr>
          <p:cNvPr id="3" name="Tijdelijke aanduiding voor inhoud 2"/>
          <p:cNvSpPr>
            <a:spLocks noGrp="1"/>
          </p:cNvSpPr>
          <p:nvPr>
            <p:ph idx="1"/>
          </p:nvPr>
        </p:nvSpPr>
        <p:spPr>
          <a:xfrm>
            <a:off x="457200" y="1600200"/>
            <a:ext cx="4402832" cy="4525963"/>
          </a:xfrm>
        </p:spPr>
        <p:txBody>
          <a:bodyPr>
            <a:normAutofit fontScale="85000" lnSpcReduction="10000"/>
          </a:bodyPr>
          <a:lstStyle/>
          <a:p>
            <a:r>
              <a:rPr lang="nl-NL" dirty="0" smtClean="0"/>
              <a:t>Door de grondwet van 1848 konden allerlei partijen zich ontwikkelen.</a:t>
            </a:r>
          </a:p>
          <a:p>
            <a:r>
              <a:rPr lang="nl-NL" dirty="0" smtClean="0"/>
              <a:t>Nederland raakte verdeeld in Katholiek, </a:t>
            </a:r>
            <a:r>
              <a:rPr lang="nl-NL" dirty="0" err="1" smtClean="0"/>
              <a:t>Portestant</a:t>
            </a:r>
            <a:r>
              <a:rPr lang="nl-NL" dirty="0" smtClean="0"/>
              <a:t>, Socialistisch en Liberaal</a:t>
            </a:r>
          </a:p>
          <a:p>
            <a:r>
              <a:rPr lang="nl-NL" dirty="0" smtClean="0"/>
              <a:t>Er waren veel tegenstellingen, er was nauwelijks samenwerking</a:t>
            </a:r>
          </a:p>
          <a:p>
            <a:endParaRPr lang="nl-NL" dirty="0"/>
          </a:p>
        </p:txBody>
      </p:sp>
    </p:spTree>
    <p:extLst>
      <p:ext uri="{BB962C8B-B14F-4D97-AF65-F5344CB8AC3E}">
        <p14:creationId xmlns:p14="http://schemas.microsoft.com/office/powerpoint/2010/main" val="214548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De katholieke zuil</a:t>
            </a:r>
            <a:endParaRPr lang="nl-NL" dirty="0"/>
          </a:p>
        </p:txBody>
      </p:sp>
      <p:sp>
        <p:nvSpPr>
          <p:cNvPr id="3" name="Tijdelijke aanduiding voor inhoud 2"/>
          <p:cNvSpPr>
            <a:spLocks noGrp="1"/>
          </p:cNvSpPr>
          <p:nvPr>
            <p:ph idx="1"/>
          </p:nvPr>
        </p:nvSpPr>
        <p:spPr>
          <a:xfrm>
            <a:off x="457200" y="1600200"/>
            <a:ext cx="4402832" cy="4525963"/>
          </a:xfrm>
        </p:spPr>
        <p:txBody>
          <a:bodyPr>
            <a:normAutofit fontScale="92500" lnSpcReduction="20000"/>
          </a:bodyPr>
          <a:lstStyle/>
          <a:p>
            <a:r>
              <a:rPr lang="nl-NL" dirty="0" smtClean="0"/>
              <a:t>Streeft naar gelijke rechten voor katholieken </a:t>
            </a:r>
          </a:p>
          <a:p>
            <a:r>
              <a:rPr lang="nl-NL" dirty="0" smtClean="0"/>
              <a:t>Bijbel is uitgangspunt</a:t>
            </a:r>
          </a:p>
          <a:p>
            <a:r>
              <a:rPr lang="nl-NL" dirty="0" smtClean="0"/>
              <a:t>Grote gezinnen</a:t>
            </a:r>
          </a:p>
          <a:p>
            <a:r>
              <a:rPr lang="nl-NL" dirty="0" smtClean="0"/>
              <a:t>Houden van pracht en praal</a:t>
            </a:r>
          </a:p>
          <a:p>
            <a:r>
              <a:rPr lang="nl-NL" dirty="0" smtClean="0"/>
              <a:t>Schoolstrijd </a:t>
            </a:r>
          </a:p>
          <a:p>
            <a:r>
              <a:rPr lang="nl-NL" dirty="0" smtClean="0"/>
              <a:t>Leider: Herman </a:t>
            </a:r>
            <a:r>
              <a:rPr lang="nl-NL" dirty="0" err="1" smtClean="0"/>
              <a:t>Schaepman</a:t>
            </a:r>
            <a:endParaRPr lang="nl-NL" dirty="0" smtClean="0"/>
          </a:p>
          <a:p>
            <a:r>
              <a:rPr lang="nl-NL" dirty="0" smtClean="0"/>
              <a:t>Partij: R.K. Staatspartij</a:t>
            </a:r>
          </a:p>
          <a:p>
            <a:endParaRPr lang="nl-NL"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1672" y="1674134"/>
            <a:ext cx="2594744" cy="416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273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De protestantse zuil</a:t>
            </a:r>
            <a:endParaRPr lang="nl-NL" dirty="0"/>
          </a:p>
        </p:txBody>
      </p:sp>
      <p:sp>
        <p:nvSpPr>
          <p:cNvPr id="3" name="Tijdelijke aanduiding voor inhoud 2"/>
          <p:cNvSpPr>
            <a:spLocks noGrp="1"/>
          </p:cNvSpPr>
          <p:nvPr>
            <p:ph idx="1"/>
          </p:nvPr>
        </p:nvSpPr>
        <p:spPr>
          <a:xfrm>
            <a:off x="457200" y="1600200"/>
            <a:ext cx="4402832" cy="4525963"/>
          </a:xfrm>
        </p:spPr>
        <p:txBody>
          <a:bodyPr>
            <a:normAutofit fontScale="92500" lnSpcReduction="20000"/>
          </a:bodyPr>
          <a:lstStyle/>
          <a:p>
            <a:r>
              <a:rPr lang="nl-NL" dirty="0" smtClean="0"/>
              <a:t>Bijbel is uitgangspunt</a:t>
            </a:r>
          </a:p>
          <a:p>
            <a:r>
              <a:rPr lang="nl-NL" dirty="0" smtClean="0"/>
              <a:t>Zondagsrust</a:t>
            </a:r>
          </a:p>
          <a:p>
            <a:r>
              <a:rPr lang="nl-NL" dirty="0" smtClean="0"/>
              <a:t>Houden van soberheid</a:t>
            </a:r>
          </a:p>
          <a:p>
            <a:r>
              <a:rPr lang="nl-NL" dirty="0" smtClean="0"/>
              <a:t>Schoolstrijd </a:t>
            </a:r>
          </a:p>
          <a:p>
            <a:r>
              <a:rPr lang="nl-NL" dirty="0" smtClean="0"/>
              <a:t>Leider: Abraham Kuyper</a:t>
            </a:r>
          </a:p>
          <a:p>
            <a:r>
              <a:rPr lang="nl-NL" dirty="0" smtClean="0"/>
              <a:t>Partij: ARP </a:t>
            </a:r>
          </a:p>
          <a:p>
            <a:r>
              <a:rPr lang="nl-NL" dirty="0" smtClean="0"/>
              <a:t>Partij voor de ‘kleine </a:t>
            </a:r>
            <a:r>
              <a:rPr lang="nl-NL" dirty="0" err="1" smtClean="0"/>
              <a:t>luyden</a:t>
            </a:r>
            <a:r>
              <a:rPr lang="nl-NL" dirty="0" smtClean="0"/>
              <a:t>’ </a:t>
            </a:r>
          </a:p>
          <a:p>
            <a:r>
              <a:rPr lang="nl-NL" dirty="0" smtClean="0"/>
              <a:t>Trots op </a:t>
            </a:r>
            <a:r>
              <a:rPr lang="nl-NL" dirty="0" err="1" smtClean="0"/>
              <a:t>proestants</a:t>
            </a:r>
            <a:r>
              <a:rPr lang="nl-NL" dirty="0" smtClean="0"/>
              <a:t> koningshuis</a:t>
            </a:r>
          </a:p>
          <a:p>
            <a:endParaRPr lang="nl-N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811648"/>
            <a:ext cx="3279576" cy="413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730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De liberale / neutrale zuil</a:t>
            </a:r>
            <a:endParaRPr lang="nl-NL" dirty="0"/>
          </a:p>
        </p:txBody>
      </p:sp>
      <p:sp>
        <p:nvSpPr>
          <p:cNvPr id="3" name="Tijdelijke aanduiding voor inhoud 2"/>
          <p:cNvSpPr>
            <a:spLocks noGrp="1"/>
          </p:cNvSpPr>
          <p:nvPr>
            <p:ph idx="1"/>
          </p:nvPr>
        </p:nvSpPr>
        <p:spPr>
          <a:xfrm>
            <a:off x="457200" y="1600200"/>
            <a:ext cx="4402832" cy="4525963"/>
          </a:xfrm>
        </p:spPr>
        <p:txBody>
          <a:bodyPr>
            <a:normAutofit fontScale="92500" lnSpcReduction="20000"/>
          </a:bodyPr>
          <a:lstStyle/>
          <a:p>
            <a:r>
              <a:rPr lang="nl-NL" dirty="0" smtClean="0"/>
              <a:t>Niet godsdienstig </a:t>
            </a:r>
          </a:p>
          <a:p>
            <a:r>
              <a:rPr lang="nl-NL" dirty="0" smtClean="0"/>
              <a:t>Overheid hoeft zich nergens mee te bemoeien</a:t>
            </a:r>
          </a:p>
          <a:p>
            <a:r>
              <a:rPr lang="nl-NL" dirty="0" smtClean="0"/>
              <a:t>Partij voor de rijken </a:t>
            </a:r>
          </a:p>
          <a:p>
            <a:r>
              <a:rPr lang="nl-NL" dirty="0" smtClean="0"/>
              <a:t>Kinderen gaan naar openbare school </a:t>
            </a:r>
          </a:p>
          <a:p>
            <a:r>
              <a:rPr lang="nl-NL" dirty="0" smtClean="0"/>
              <a:t>Leider: Thorbecke </a:t>
            </a:r>
          </a:p>
          <a:p>
            <a:r>
              <a:rPr lang="nl-NL" dirty="0" smtClean="0"/>
              <a:t>Partij: Liberale Unie = nu  VVD</a:t>
            </a:r>
          </a:p>
          <a:p>
            <a:endParaRPr lang="nl-NL"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700808"/>
            <a:ext cx="2475656" cy="435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434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Nieuwe uitvindingen rond 1900</a:t>
            </a:r>
            <a:endParaRPr lang="nl-NL" dirty="0"/>
          </a:p>
        </p:txBody>
      </p:sp>
      <p:sp>
        <p:nvSpPr>
          <p:cNvPr id="3" name="Tijdelijke aanduiding voor inhoud 2"/>
          <p:cNvSpPr>
            <a:spLocks noGrp="1"/>
          </p:cNvSpPr>
          <p:nvPr>
            <p:ph idx="1"/>
          </p:nvPr>
        </p:nvSpPr>
        <p:spPr>
          <a:xfrm>
            <a:off x="457200" y="1600200"/>
            <a:ext cx="4978896" cy="4525963"/>
          </a:xfrm>
        </p:spPr>
        <p:txBody>
          <a:bodyPr>
            <a:normAutofit lnSpcReduction="10000"/>
          </a:bodyPr>
          <a:lstStyle/>
          <a:p>
            <a:r>
              <a:rPr lang="nl-NL" dirty="0" smtClean="0"/>
              <a:t>Nieuwe uitvindingen luiden vernieuwing in:</a:t>
            </a:r>
          </a:p>
          <a:p>
            <a:r>
              <a:rPr lang="nl-NL" dirty="0" smtClean="0"/>
              <a:t>Grammofoon / bioscoop</a:t>
            </a:r>
          </a:p>
          <a:p>
            <a:r>
              <a:rPr lang="nl-NL" dirty="0" err="1" smtClean="0"/>
              <a:t>Elektricitei</a:t>
            </a:r>
            <a:endParaRPr lang="nl-NL" dirty="0" smtClean="0"/>
          </a:p>
          <a:p>
            <a:r>
              <a:rPr lang="nl-NL" dirty="0" smtClean="0"/>
              <a:t>Telefoon</a:t>
            </a:r>
          </a:p>
          <a:p>
            <a:r>
              <a:rPr lang="nl-NL" dirty="0" smtClean="0"/>
              <a:t>Waterleiding</a:t>
            </a:r>
          </a:p>
          <a:p>
            <a:r>
              <a:rPr lang="nl-NL" dirty="0" smtClean="0"/>
              <a:t>Luchtvaart</a:t>
            </a:r>
          </a:p>
          <a:p>
            <a:r>
              <a:rPr lang="nl-NL" dirty="0" smtClean="0"/>
              <a:t>Betere medische zorg</a:t>
            </a:r>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604" y="1649907"/>
            <a:ext cx="4196208" cy="419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77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Sociale wetten rond 1900</a:t>
            </a:r>
            <a:endParaRPr lang="nl-NL" dirty="0"/>
          </a:p>
        </p:txBody>
      </p:sp>
      <p:sp>
        <p:nvSpPr>
          <p:cNvPr id="3" name="Tijdelijke aanduiding voor inhoud 2"/>
          <p:cNvSpPr>
            <a:spLocks noGrp="1"/>
          </p:cNvSpPr>
          <p:nvPr>
            <p:ph idx="1"/>
          </p:nvPr>
        </p:nvSpPr>
        <p:spPr>
          <a:xfrm>
            <a:off x="457200" y="1600200"/>
            <a:ext cx="4402832" cy="4525963"/>
          </a:xfrm>
        </p:spPr>
        <p:txBody>
          <a:bodyPr>
            <a:normAutofit/>
          </a:bodyPr>
          <a:lstStyle/>
          <a:p>
            <a:r>
              <a:rPr lang="nl-NL" dirty="0" smtClean="0"/>
              <a:t>Woningwet: verbeterde woonsituatie arbeiders</a:t>
            </a:r>
          </a:p>
          <a:p>
            <a:r>
              <a:rPr lang="nl-NL" dirty="0" smtClean="0"/>
              <a:t>Ongevallenwet: </a:t>
            </a:r>
            <a:br>
              <a:rPr lang="nl-NL" dirty="0" smtClean="0"/>
            </a:br>
            <a:r>
              <a:rPr lang="nl-NL" dirty="0" smtClean="0"/>
              <a:t>zorgde voor uitkering na ongeval</a:t>
            </a:r>
          </a:p>
          <a:p>
            <a:r>
              <a:rPr lang="nl-NL" dirty="0" smtClean="0"/>
              <a:t>Leerplichtwet: voor kinderen 6-12 jr.</a:t>
            </a:r>
            <a:endParaRPr lang="nl-NL"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8598" y="2996952"/>
            <a:ext cx="428625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592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2881" y="1340768"/>
            <a:ext cx="2885978"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normAutofit/>
          </a:bodyPr>
          <a:lstStyle/>
          <a:p>
            <a:r>
              <a:rPr lang="nl-NL" dirty="0" smtClean="0"/>
              <a:t>Opkomend nationalisme </a:t>
            </a:r>
            <a:endParaRPr lang="nl-NL" dirty="0"/>
          </a:p>
        </p:txBody>
      </p:sp>
      <p:sp>
        <p:nvSpPr>
          <p:cNvPr id="3" name="Tijdelijke aanduiding voor inhoud 2"/>
          <p:cNvSpPr>
            <a:spLocks noGrp="1"/>
          </p:cNvSpPr>
          <p:nvPr>
            <p:ph idx="1"/>
          </p:nvPr>
        </p:nvSpPr>
        <p:spPr>
          <a:xfrm>
            <a:off x="457200" y="1600200"/>
            <a:ext cx="4402832" cy="4525963"/>
          </a:xfrm>
        </p:spPr>
        <p:txBody>
          <a:bodyPr>
            <a:normAutofit fontScale="77500" lnSpcReduction="20000"/>
          </a:bodyPr>
          <a:lstStyle/>
          <a:p>
            <a:r>
              <a:rPr lang="nl-NL" dirty="0" smtClean="0"/>
              <a:t>Mensen willen dat hun land groot en sterk wordt door de nieuwe uitvindingen en de industrialisatie </a:t>
            </a:r>
          </a:p>
          <a:p>
            <a:r>
              <a:rPr lang="nl-NL" dirty="0" smtClean="0"/>
              <a:t>Dan ook nationalisme in Ned. Indië</a:t>
            </a:r>
          </a:p>
          <a:p>
            <a:r>
              <a:rPr lang="nl-NL" dirty="0" smtClean="0"/>
              <a:t>Ook opkomst Joods nationalisme = zionisme</a:t>
            </a:r>
          </a:p>
          <a:p>
            <a:r>
              <a:rPr lang="nl-NL" dirty="0" smtClean="0"/>
              <a:t>Door nationalisme ook militairisme </a:t>
            </a:r>
          </a:p>
          <a:p>
            <a:r>
              <a:rPr lang="nl-NL" dirty="0" smtClean="0"/>
              <a:t>Militarisme leidt tot bedreiging en bondgenootschappen</a:t>
            </a:r>
            <a:endParaRPr lang="nl-NL"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365104"/>
            <a:ext cx="238125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5870" y="2420888"/>
            <a:ext cx="2736304" cy="2471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1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Opkomend socialisme </a:t>
            </a:r>
            <a:endParaRPr lang="nl-NL" dirty="0"/>
          </a:p>
        </p:txBody>
      </p:sp>
      <p:sp>
        <p:nvSpPr>
          <p:cNvPr id="3" name="Tijdelijke aanduiding voor inhoud 2"/>
          <p:cNvSpPr>
            <a:spLocks noGrp="1"/>
          </p:cNvSpPr>
          <p:nvPr>
            <p:ph idx="1"/>
          </p:nvPr>
        </p:nvSpPr>
        <p:spPr>
          <a:xfrm>
            <a:off x="457200" y="1600200"/>
            <a:ext cx="4402832" cy="4525963"/>
          </a:xfrm>
        </p:spPr>
        <p:txBody>
          <a:bodyPr>
            <a:normAutofit fontScale="92500" lnSpcReduction="20000"/>
          </a:bodyPr>
          <a:lstStyle/>
          <a:p>
            <a:r>
              <a:rPr lang="nl-NL" dirty="0" smtClean="0"/>
              <a:t>De strijd voor betere arbeidsomstandigheden voor arbeiders, de 8-urendag en het stemrecht neemt toe. </a:t>
            </a:r>
          </a:p>
          <a:p>
            <a:r>
              <a:rPr lang="nl-NL" dirty="0" smtClean="0"/>
              <a:t>Socialisten demonsteren </a:t>
            </a:r>
          </a:p>
          <a:p>
            <a:r>
              <a:rPr lang="nl-NL" dirty="0" smtClean="0"/>
              <a:t>Belangrijke leiders; Domela Nieuwenhuis en Troelstra</a:t>
            </a:r>
          </a:p>
          <a:p>
            <a:r>
              <a:rPr lang="nl-NL" dirty="0" smtClean="0"/>
              <a:t>Ook vrouwen strijden mee voor kiesrecht</a:t>
            </a:r>
          </a:p>
          <a:p>
            <a:endParaRPr lang="nl-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2390" y="1451992"/>
            <a:ext cx="30289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196752"/>
            <a:ext cx="142875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9652" y="3645024"/>
            <a:ext cx="2359224" cy="2839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6006" y="4558204"/>
            <a:ext cx="18288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428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4664"/>
            <a:ext cx="7776864"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87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4664"/>
            <a:ext cx="7776864"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137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kei-centrum.nl/websites/kei/gfx/projecten/StraatinUtrecht1895_c_gemUtrecht_299x323.jpg"/>
          <p:cNvPicPr>
            <a:picLocks noChangeAspect="1" noChangeArrowheads="1"/>
          </p:cNvPicPr>
          <p:nvPr/>
        </p:nvPicPr>
        <p:blipFill>
          <a:blip r:embed="rId2" cstate="print"/>
          <a:srcRect/>
          <a:stretch>
            <a:fillRect/>
          </a:stretch>
        </p:blipFill>
        <p:spPr bwMode="auto">
          <a:xfrm>
            <a:off x="1619672" y="433082"/>
            <a:ext cx="5688632" cy="6145244"/>
          </a:xfrm>
          <a:prstGeom prst="rect">
            <a:avLst/>
          </a:prstGeom>
          <a:noFill/>
        </p:spPr>
      </p:pic>
    </p:spTree>
    <p:extLst>
      <p:ext uri="{BB962C8B-B14F-4D97-AF65-F5344CB8AC3E}">
        <p14:creationId xmlns:p14="http://schemas.microsoft.com/office/powerpoint/2010/main" val="1585599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465</Words>
  <Application>Microsoft Office PowerPoint</Application>
  <PresentationFormat>Diavoorstelling (4:3)</PresentationFormat>
  <Paragraphs>84</Paragraphs>
  <Slides>23</Slides>
  <Notes>0</Notes>
  <HiddenSlides>0</HiddenSlides>
  <MMClips>0</MMClips>
  <ScaleCrop>false</ScaleCrop>
  <HeadingPairs>
    <vt:vector size="4" baseType="variant">
      <vt:variant>
        <vt:lpstr>Thema</vt:lpstr>
      </vt:variant>
      <vt:variant>
        <vt:i4>1</vt:i4>
      </vt:variant>
      <vt:variant>
        <vt:lpstr>Diatitels</vt:lpstr>
      </vt:variant>
      <vt:variant>
        <vt:i4>23</vt:i4>
      </vt:variant>
    </vt:vector>
  </HeadingPairs>
  <TitlesOfParts>
    <vt:vector size="24" baseType="lpstr">
      <vt:lpstr>Kantoorthema</vt:lpstr>
      <vt:lpstr>De twintigte eeuw  1900 – 1919 </vt:lpstr>
      <vt:lpstr>Situatie rond 1900</vt:lpstr>
      <vt:lpstr>Nieuwe uitvindingen rond 1900</vt:lpstr>
      <vt:lpstr>Sociale wetten rond 1900</vt:lpstr>
      <vt:lpstr>Opkomend nationalisme </vt:lpstr>
      <vt:lpstr>Opkomend socialisme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De verzuiling </vt:lpstr>
      <vt:lpstr>De katholieke zuil</vt:lpstr>
      <vt:lpstr>De protestantse zuil</vt:lpstr>
      <vt:lpstr>De liberale / neutrale zuil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twintigte eeuw  1900 – 1919</dc:title>
  <dc:creator>PC-30123</dc:creator>
  <cp:lastModifiedBy>PC-30123</cp:lastModifiedBy>
  <cp:revision>11</cp:revision>
  <dcterms:created xsi:type="dcterms:W3CDTF">2013-05-15T10:38:52Z</dcterms:created>
  <dcterms:modified xsi:type="dcterms:W3CDTF">2013-05-15T14:55:52Z</dcterms:modified>
</cp:coreProperties>
</file>